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64" r:id="rId2"/>
    <p:sldId id="306" r:id="rId3"/>
    <p:sldId id="282" r:id="rId4"/>
    <p:sldId id="342" r:id="rId5"/>
    <p:sldId id="343" r:id="rId6"/>
    <p:sldId id="335" r:id="rId7"/>
    <p:sldId id="336" r:id="rId8"/>
    <p:sldId id="305" r:id="rId9"/>
    <p:sldId id="318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5132"/>
    <p:restoredTop sz="94539"/>
  </p:normalViewPr>
  <p:slideViewPr>
    <p:cSldViewPr snapToGrid="0" snapToObjects="1">
      <p:cViewPr varScale="1">
        <p:scale>
          <a:sx n="64" d="100"/>
          <a:sy n="64" d="100"/>
        </p:scale>
        <p:origin x="192" y="6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793563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endParaRPr sz="1000" b="1">
              <a:solidFill>
                <a:srgbClr val="2222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lvl="0" algn="r" rtl="0">
              <a:lnSpc>
                <a:spcPct val="115000"/>
              </a:lnSpc>
              <a:spcBef>
                <a:spcPts val="0"/>
              </a:spcBef>
              <a:buSzPct val="122222"/>
              <a:buNone/>
            </a:pPr>
            <a:r>
              <a:rPr lang="en-US" sz="850">
                <a:solidFill>
                  <a:srgbClr val="777777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21:47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AGÜ Gençlik Fabrikası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Gençler için gençlerle birlikte daha iyi bir topluma...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Türkiye’de bir ilk olan Gençlik Fabrikası: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 eğiten,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yaratıcı ve girişimci olmaya teşvik eden,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gençlere yaşama dair beceriler kazandıran,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uluslararası vizyon katan,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gençlerin toplumsal hayata katılımını sağlayıp bir arada öğrenmenin ve üretmenin keyfine vardıran, </a:t>
            </a:r>
          </a:p>
          <a:p>
            <a:pPr marL="0" marR="0" lvl="0" indent="-69850" algn="l" rtl="0">
              <a:spcBef>
                <a:spcPts val="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-US" sz="1000">
                <a:solidFill>
                  <a:srgbClr val="2222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•	ulusal ve uluslararası boyutta faaliyet gösteren öğrenen odaklı bir yapıdır.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/>
          </a:p>
        </p:txBody>
      </p:sp>
      <p:sp>
        <p:nvSpPr>
          <p:cNvPr id="278" name="Shape 27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2102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8" name="Shape 28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Shape 28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Shape 280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82" name="Shape 282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Picture 3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-1"/>
            <a:ext cx="1257300" cy="13563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333500" y="2557136"/>
            <a:ext cx="962441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ERASMUS</a:t>
            </a: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Committee Meeting</a:t>
            </a:r>
          </a:p>
          <a:p>
            <a:pPr algn="ctr"/>
            <a:endParaRPr lang="en-US" sz="4800" b="1" dirty="0">
              <a:solidFill>
                <a:srgbClr val="FF0000"/>
              </a:solidFill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23 July 2019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38603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Agenda Items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2099350"/>
            <a:ext cx="10457940" cy="4391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endParaRPr lang="en-US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Staff</a:t>
            </a:r>
            <a:r>
              <a:rPr lang="tr-TR" sz="2400" b="1" dirty="0"/>
              <a:t> </a:t>
            </a:r>
            <a:r>
              <a:rPr lang="tr-TR" sz="2400" b="1" dirty="0" err="1"/>
              <a:t>Presentations</a:t>
            </a:r>
            <a:endParaRPr lang="tr-TR" sz="2400" b="1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tr-TR" sz="2400" b="1" dirty="0" err="1"/>
              <a:t>Erasmus</a:t>
            </a:r>
            <a:r>
              <a:rPr lang="tr-TR" sz="2400" b="1" dirty="0"/>
              <a:t> </a:t>
            </a:r>
            <a:r>
              <a:rPr lang="tr-TR" sz="2400" b="1" dirty="0" err="1"/>
              <a:t>Staff</a:t>
            </a:r>
            <a:r>
              <a:rPr lang="tr-TR" sz="2400" b="1" dirty="0"/>
              <a:t> Exchange </a:t>
            </a:r>
            <a:r>
              <a:rPr lang="tr-TR" sz="2400" b="1" dirty="0" err="1"/>
              <a:t>Selections</a:t>
            </a:r>
            <a:r>
              <a:rPr lang="tr-TR" sz="2400" b="1" dirty="0"/>
              <a:t> </a:t>
            </a:r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r>
              <a:rPr lang="en-US" sz="2400" b="1" dirty="0"/>
              <a:t>Discussion on the next plans and meetings</a:t>
            </a:r>
            <a:endParaRPr lang="en-US" sz="2400" dirty="0"/>
          </a:p>
          <a:p>
            <a:pPr marL="285750" indent="-285750">
              <a:lnSpc>
                <a:spcPct val="140000"/>
              </a:lnSpc>
              <a:buFont typeface="Arial"/>
              <a:buChar char="•"/>
            </a:pPr>
            <a:endParaRPr lang="tr-TR" sz="2400" b="1" dirty="0"/>
          </a:p>
          <a:p>
            <a:br>
              <a:rPr lang="tr-TR" sz="2400" b="1" dirty="0"/>
            </a:br>
            <a:endParaRPr lang="en-US" sz="2400" b="1" dirty="0"/>
          </a:p>
          <a:p>
            <a:pPr>
              <a:lnSpc>
                <a:spcPct val="140000"/>
              </a:lnSpc>
            </a:pPr>
            <a:endParaRPr lang="en-US" sz="2400" b="1" dirty="0"/>
          </a:p>
          <a:p>
            <a:pPr>
              <a:lnSpc>
                <a:spcPct val="140000"/>
              </a:lnSpc>
            </a:pPr>
            <a:r>
              <a:rPr lang="en-US" sz="2400" b="1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641762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5" y="238986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chemeClr val="lt1"/>
              </a:buClr>
              <a:buSzPct val="25000"/>
            </a:pPr>
            <a:r>
              <a:rPr lang="en-US" dirty="0">
                <a:solidFill>
                  <a:schemeClr val="lt1"/>
                </a:solidFill>
              </a:rPr>
              <a:t>Staff </a:t>
            </a:r>
            <a:r>
              <a:rPr lang="en-US" dirty="0" err="1">
                <a:solidFill>
                  <a:schemeClr val="lt1"/>
                </a:solidFill>
              </a:rPr>
              <a:t>Mobilty@AGU</a:t>
            </a:r>
            <a:r>
              <a:rPr lang="en-US" dirty="0">
                <a:solidFill>
                  <a:schemeClr val="lt1"/>
                </a:solidFill>
              </a:rPr>
              <a:t> 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642925"/>
              </p:ext>
            </p:extLst>
          </p:nvPr>
        </p:nvGraphicFramePr>
        <p:xfrm>
          <a:off x="1830396" y="1793864"/>
          <a:ext cx="8310285" cy="430588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7700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0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9692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Teaching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5(after report we received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May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8709">
                <a:tc>
                  <a:txBody>
                    <a:bodyPr/>
                    <a:lstStyle/>
                    <a:p>
                      <a:r>
                        <a:rPr lang="en-US" sz="3200" dirty="0"/>
                        <a:t>Training Mobility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1+1(We received 1 extra)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 algn="ctr"/>
                      <a:r>
                        <a:rPr lang="en-US" sz="3200" dirty="0"/>
                        <a:t>Until May 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17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148879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-176821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12965"/>
              </p:ext>
            </p:extLst>
          </p:nvPr>
        </p:nvGraphicFramePr>
        <p:xfrm>
          <a:off x="284845" y="1325700"/>
          <a:ext cx="11430945" cy="47098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49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4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7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82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924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305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864">
                <a:tc>
                  <a:txBody>
                    <a:bodyPr/>
                    <a:lstStyle/>
                    <a:p>
                      <a:r>
                        <a:rPr lang="en-US" sz="1600" b="1" dirty="0"/>
                        <a:t>Name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Country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Institution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Dates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Mobility 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Benay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Uzer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Mechanical Engineering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20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Germany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Helmholtz-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Zentrum</a:t>
                      </a:r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600" b="1" i="0" u="none" strike="noStrike" cap="none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Geesthact</a:t>
                      </a:r>
                      <a:endParaRPr lang="en-US" sz="1600" b="1" i="0" u="none" strike="noStrike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12-23 August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/>
                        <a:t>Sinan </a:t>
                      </a:r>
                      <a:r>
                        <a:rPr lang="en-US" sz="1600" b="1" dirty="0" err="1"/>
                        <a:t>Genç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EEE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6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Tampere University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4-10 August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998725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Eyüp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Özkan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Architecture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10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University of Oxford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rgbClr val="FF0000"/>
                          </a:solidFill>
                        </a:rPr>
                        <a:t>22-26 July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Training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966454"/>
                  </a:ext>
                </a:extLst>
              </a:tr>
              <a:tr h="879781">
                <a:tc>
                  <a:txBody>
                    <a:bodyPr/>
                    <a:lstStyle/>
                    <a:p>
                      <a:r>
                        <a:rPr lang="en-US" sz="1600" b="1" dirty="0"/>
                        <a:t>Harika </a:t>
                      </a:r>
                      <a:r>
                        <a:rPr lang="en-US" sz="1600" b="1" dirty="0" err="1"/>
                        <a:t>Süklün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Business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1 year and 10 months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France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u="none" strike="noStrike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Brest Business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March or April in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Teaching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926591"/>
                  </a:ext>
                </a:extLst>
              </a:tr>
              <a:tr h="611644">
                <a:tc>
                  <a:txBody>
                    <a:bodyPr/>
                    <a:lstStyle/>
                    <a:p>
                      <a:r>
                        <a:rPr lang="en-US" sz="1600" b="1" dirty="0" err="1"/>
                        <a:t>Özgür</a:t>
                      </a:r>
                      <a:r>
                        <a:rPr lang="en-US" sz="1600" b="1" dirty="0"/>
                        <a:t> </a:t>
                      </a:r>
                      <a:r>
                        <a:rPr lang="en-US" sz="1600" b="1" dirty="0" err="1"/>
                        <a:t>Aydın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/>
                        <a:t>Mechanical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5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UK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Newcastle University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13-17 April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Teaching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66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New Applications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FF51EFEF-2882-8846-8DCC-BFAEBA3163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51496"/>
            <a:ext cx="12192000" cy="575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8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5" y="1688429"/>
            <a:ext cx="11063415" cy="7171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At least one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For each extra year of work experience at AGU: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Currently, Erasmus Department Coordinator/Assistant: +10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Previous Erasmus Department Coordinator/Assistant: + 5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First time Erasmus applicant: 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Academic personnel of Faculties/Schools with Ph.D. Titles: +30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M.Sc./M.A  Titles: +20 points</a:t>
            </a:r>
          </a:p>
          <a:p>
            <a:pPr lvl="0"/>
            <a:endParaRPr lang="tr-TR" sz="1800" b="1" dirty="0">
              <a:latin typeface="+mj-lt"/>
              <a:cs typeface="Avenir Black Oblique"/>
            </a:endParaRPr>
          </a:p>
          <a:p>
            <a:pPr lvl="0"/>
            <a:r>
              <a:rPr lang="en-US" sz="1800" b="1" dirty="0">
                <a:latin typeface="+mj-lt"/>
                <a:cs typeface="Avenir Black Oblique"/>
              </a:rPr>
              <a:t>Support academic personnel of Faculties/Schools with B.Sc./B.A  Titles: +10 points</a:t>
            </a:r>
            <a:endParaRPr lang="tr-TR" sz="18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243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 err="1">
                <a:solidFill>
                  <a:schemeClr val="lt1"/>
                </a:solidFill>
                <a:latin typeface="+mn-lt"/>
              </a:rPr>
              <a:t>Erasmus@AGU</a:t>
            </a:r>
            <a:r>
              <a:rPr lang="en-US" dirty="0">
                <a:solidFill>
                  <a:schemeClr val="lt1"/>
                </a:solidFill>
                <a:latin typeface="+mn-lt"/>
              </a:rPr>
              <a:t> 2018-2020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2833" y="1356301"/>
            <a:ext cx="11482957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800000"/>
                </a:solidFill>
              </a:rPr>
              <a:t>Criteria for staff mobility:</a:t>
            </a:r>
            <a:r>
              <a:rPr lang="en-US" sz="1800" b="1" dirty="0"/>
              <a:t> </a:t>
            </a:r>
          </a:p>
          <a:p>
            <a:r>
              <a:rPr lang="en-US" sz="1800" b="1" dirty="0"/>
              <a:t> </a:t>
            </a: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Language Level 1 : + 40 points for KPDS/YDS .GE. 90, TOEFL IBT .GE. 108 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2 : + 30 points for KPDS/YDS .GE. 80, TOEFL IBT .GE. 96 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3 : + 20 points for KPDS/YDS .GE. 70, TOEFL IBT .GE. 84  </a:t>
            </a:r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Language Level 4 : + 10 points for KPDS/YDS .GE. 60, TOEFL IBT .GE. 72</a:t>
            </a:r>
          </a:p>
          <a:p>
            <a:endParaRPr lang="tr-TR" sz="1600" b="1" dirty="0">
              <a:latin typeface="+mj-lt"/>
              <a:cs typeface="Avenir Black Oblique"/>
            </a:endParaRPr>
          </a:p>
          <a:p>
            <a:r>
              <a:rPr lang="en-US" sz="1600" b="1" dirty="0">
                <a:latin typeface="+mj-lt"/>
                <a:cs typeface="Avenir Black Oblique"/>
              </a:rPr>
              <a:t>Here .GE. stands for “Greater than or Equal to”.  One can get a Language Point from only one of the Language Levels. </a:t>
            </a:r>
          </a:p>
          <a:p>
            <a:r>
              <a:rPr lang="en-US" sz="1600" b="1" dirty="0">
                <a:latin typeface="+mj-lt"/>
                <a:cs typeface="Avenir Black Oblique"/>
              </a:rPr>
              <a:t> </a:t>
            </a:r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introduces the research activities, their budgets and the project based RA scholarships at AGU: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the joint research collaborations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graduate studies at AGU for candidate grad students: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academic exchange activities between the two institutions:  +10 points</a:t>
            </a:r>
          </a:p>
          <a:p>
            <a:pPr lvl="0"/>
            <a:endParaRPr lang="tr-TR" sz="1600" b="1" dirty="0">
              <a:latin typeface="+mj-lt"/>
              <a:cs typeface="Avenir Black Oblique"/>
            </a:endParaRPr>
          </a:p>
          <a:p>
            <a:pPr lvl="0"/>
            <a:r>
              <a:rPr lang="en-US" sz="1600" b="1" dirty="0">
                <a:latin typeface="+mj-lt"/>
                <a:cs typeface="Avenir Black Oblique"/>
              </a:rPr>
              <a:t>For presentation proposals that promotes undergrad and grad student exchange activities between the two institutions:  +10 points</a:t>
            </a:r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3109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Shape 292"/>
          <p:cNvSpPr txBox="1">
            <a:spLocks noGrp="1"/>
          </p:cNvSpPr>
          <p:nvPr>
            <p:ph type="title"/>
          </p:nvPr>
        </p:nvSpPr>
        <p:spPr>
          <a:xfrm>
            <a:off x="652377" y="365125"/>
            <a:ext cx="9024600" cy="1325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dirty="0">
                <a:solidFill>
                  <a:schemeClr val="lt1"/>
                </a:solidFill>
                <a:latin typeface="+mn-lt"/>
              </a:rPr>
              <a:t>What’s next?</a:t>
            </a:r>
          </a:p>
        </p:txBody>
      </p:sp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2377" y="1689643"/>
            <a:ext cx="1148295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Call</a:t>
            </a:r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Next Committee Meeting</a:t>
            </a:r>
          </a:p>
          <a:p>
            <a:endParaRPr lang="en-US" sz="2400" b="1" dirty="0"/>
          </a:p>
          <a:p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24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pPr marL="285750" indent="-285750">
              <a:buFont typeface="Arial"/>
              <a:buChar char="•"/>
            </a:pPr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6194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1" name="Shape 291"/>
          <p:cNvPicPr preferRelativeResize="0"/>
          <p:nvPr/>
        </p:nvPicPr>
        <p:blipFill rotWithShape="1">
          <a:blip r:embed="rId3">
            <a:alphaModFix/>
          </a:blip>
          <a:srcRect t="22668" b="8951"/>
          <a:stretch/>
        </p:blipFill>
        <p:spPr>
          <a:xfrm>
            <a:off x="0" y="0"/>
            <a:ext cx="12192000" cy="135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Shape 293"/>
          <p:cNvSpPr txBox="1"/>
          <p:nvPr/>
        </p:nvSpPr>
        <p:spPr>
          <a:xfrm>
            <a:off x="10457515" y="3692828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2013</a:t>
            </a:r>
          </a:p>
        </p:txBody>
      </p:sp>
      <p:sp>
        <p:nvSpPr>
          <p:cNvPr id="294" name="Shape 294"/>
          <p:cNvSpPr txBox="1"/>
          <p:nvPr/>
        </p:nvSpPr>
        <p:spPr>
          <a:xfrm>
            <a:off x="10457514" y="6488667"/>
            <a:ext cx="652800" cy="369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2016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48833" y="-322321"/>
            <a:ext cx="1148295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dirty="0">
              <a:latin typeface="+mj-lt"/>
              <a:cs typeface="Avenir Black Oblique"/>
            </a:endParaRPr>
          </a:p>
          <a:p>
            <a:endParaRPr lang="tr-TR" sz="2800" b="1" dirty="0">
              <a:solidFill>
                <a:srgbClr val="800000"/>
              </a:solidFill>
              <a:latin typeface="+mj-lt"/>
              <a:cs typeface="Avenir Black Oblique"/>
            </a:endParaRPr>
          </a:p>
          <a:p>
            <a:endParaRPr lang="tr-TR" sz="1600" b="1" dirty="0">
              <a:latin typeface="+mj-lt"/>
              <a:cs typeface="Avenir Black Oblique"/>
            </a:endParaRPr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1800" b="1" dirty="0"/>
          </a:p>
          <a:p>
            <a:endParaRPr lang="en-US" sz="4800" b="1" dirty="0"/>
          </a:p>
          <a:p>
            <a:r>
              <a:rPr lang="en-US" sz="4800" b="1" dirty="0"/>
              <a:t> Thank you for your participation!</a:t>
            </a:r>
          </a:p>
        </p:txBody>
      </p:sp>
      <p:pic>
        <p:nvPicPr>
          <p:cNvPr id="7" name="Picture 6" descr="agu-erasmus-ofisi-logo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2" r="68133"/>
          <a:stretch/>
        </p:blipFill>
        <p:spPr>
          <a:xfrm>
            <a:off x="0" y="1"/>
            <a:ext cx="1248833" cy="140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8269</TotalTime>
  <Words>211</Words>
  <Application>Microsoft Macintosh PowerPoint</Application>
  <PresentationFormat>Geniş ekran</PresentationFormat>
  <Paragraphs>192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Avenir Black Oblique</vt:lpstr>
      <vt:lpstr>Calibri</vt:lpstr>
      <vt:lpstr>Arial</vt:lpstr>
      <vt:lpstr>Office Theme</vt:lpstr>
      <vt:lpstr>PowerPoint Sunusu</vt:lpstr>
      <vt:lpstr>Agenda Items</vt:lpstr>
      <vt:lpstr>Staff Mobilty@AGU 2018-2020</vt:lpstr>
      <vt:lpstr>New Applications</vt:lpstr>
      <vt:lpstr>New Applications</vt:lpstr>
      <vt:lpstr>Erasmus@AGU 2018-2020</vt:lpstr>
      <vt:lpstr>Erasmus@AGU 2018-2020</vt:lpstr>
      <vt:lpstr>What’s next?</vt:lpstr>
      <vt:lpstr>PowerPoint Sunusu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AGÜ Gençlik Fabrikası</dc:title>
  <cp:lastModifiedBy>Microsoft Office User</cp:lastModifiedBy>
  <cp:revision>164</cp:revision>
  <cp:lastPrinted>2018-11-11T10:58:19Z</cp:lastPrinted>
  <dcterms:modified xsi:type="dcterms:W3CDTF">2019-07-23T10:54:32Z</dcterms:modified>
</cp:coreProperties>
</file>